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i3B2Kx0ABitZCsFumLO3l95z+x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penSans-regular.fntdata"/><Relationship Id="rId21" Type="http://schemas.openxmlformats.org/officeDocument/2006/relationships/slide" Target="slides/slide17.xml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0c6dcdfd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300c6dcdfd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0c6dcdfd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300c6dcdfd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beba24151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7beba24151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7beba24151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beba24151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7beba24151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7beba24151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7beba24151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7beba24151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7beba24151_1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beba24151_1_10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beba24151_1_10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7beba24151_1_10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8cc09543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g378cc09543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0c6dcdfd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300c6dcdfd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7beba24151_1_103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37beba24151_1_103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37beba24151_1_10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7beba24151_1_1069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37beba24151_1_106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37beba24151_1_10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7beba24151_1_10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7beba24151_1_103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37beba24151_1_10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7beba24151_1_104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37beba24151_1_104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37beba24151_1_10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7beba24151_1_10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37beba24151_1_104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37beba24151_1_104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37beba24151_1_10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7beba24151_1_105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37beba24151_1_10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7beba24151_1_105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37beba24151_1_105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37beba24151_1_10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7beba24151_1_105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37beba24151_1_10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7beba24151_1_1060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37beba24151_1_106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37beba24151_1_106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37beba24151_1_1060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37beba24151_1_106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7beba24151_1_1066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37beba24151_1_10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7beba24151_1_103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37beba24151_1_103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g37beba24151_1_10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/>
          <p:nvPr/>
        </p:nvSpPr>
        <p:spPr>
          <a:xfrm>
            <a:off x="799518" y="3190830"/>
            <a:ext cx="10592964" cy="1815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CAPSTONE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36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Ingeniería informática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 de proyecto: </a:t>
            </a: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Simutech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245038" y="5242437"/>
            <a:ext cx="10646532" cy="11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72"/>
              <a:buFont typeface="Calibri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Sección:</a:t>
            </a:r>
            <a:r>
              <a:rPr lang="es-419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704D</a:t>
            </a:r>
            <a:b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Integrantes: Matias Marchant,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72"/>
              <a:buFont typeface="Calibri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Adan Sagur</a:t>
            </a:r>
            <a:r>
              <a:rPr lang="es-419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72"/>
              <a:buFont typeface="Calibri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Docente: Christian Lazcano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0c6dcdfd3_0_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00c6dcdfd3_0_8"/>
          <p:cNvSpPr txBox="1"/>
          <p:nvPr>
            <p:ph type="title"/>
          </p:nvPr>
        </p:nvSpPr>
        <p:spPr>
          <a:xfrm>
            <a:off x="3882300" y="1390250"/>
            <a:ext cx="44244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/>
              <a:t>Roadmap</a:t>
            </a:r>
            <a:r>
              <a:rPr lang="es-419" sz="2800"/>
              <a:t> del proyecto</a:t>
            </a:r>
            <a:endParaRPr/>
          </a:p>
        </p:txBody>
      </p:sp>
      <p:pic>
        <p:nvPicPr>
          <p:cNvPr id="148" name="Google Shape;148;g300c6dcdfd3_0_8" title="Captura de pantalla 2025-09-04 2145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25" y="2801400"/>
            <a:ext cx="11673150" cy="35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"/>
          <p:cNvSpPr txBox="1"/>
          <p:nvPr>
            <p:ph type="title"/>
          </p:nvPr>
        </p:nvSpPr>
        <p:spPr>
          <a:xfrm>
            <a:off x="640080" y="1113964"/>
            <a:ext cx="3203894" cy="11682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Alcances del Proyecto</a:t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1"/>
          <p:cNvSpPr txBox="1"/>
          <p:nvPr/>
        </p:nvSpPr>
        <p:spPr>
          <a:xfrm>
            <a:off x="608580" y="2872899"/>
            <a:ext cx="4670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s-419" sz="2100">
                <a:solidFill>
                  <a:schemeClr val="dk1"/>
                </a:solidFill>
              </a:rPr>
              <a:t>El sistema operará en plataformas web y app</a:t>
            </a:r>
            <a:endParaRPr i="0" sz="2100" u="none" cap="none" strike="noStrike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s-419" sz="2100">
                <a:solidFill>
                  <a:schemeClr val="dk1"/>
                </a:solidFill>
              </a:rPr>
              <a:t>Sistema de seguimiento del avance de cada practicante</a:t>
            </a:r>
            <a:endParaRPr i="0" sz="2100" u="none" cap="none" strike="noStrike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s-419" sz="2100">
                <a:solidFill>
                  <a:schemeClr val="dk1"/>
                </a:solidFill>
              </a:rPr>
              <a:t>Módulo de evaluaciones y retroalimentación.</a:t>
            </a:r>
            <a:endParaRPr i="0" sz="2100" u="none" cap="none" strike="noStrike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s-419" sz="2100">
                <a:solidFill>
                  <a:schemeClr val="dk1"/>
                </a:solidFill>
              </a:rPr>
              <a:t>Gestión de usuarios</a:t>
            </a:r>
            <a:endParaRPr i="0" sz="21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850" y="1165300"/>
            <a:ext cx="7118476" cy="45274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"/>
          <p:cNvSpPr txBox="1"/>
          <p:nvPr>
            <p:ph type="title"/>
          </p:nvPr>
        </p:nvSpPr>
        <p:spPr>
          <a:xfrm>
            <a:off x="640080" y="1113964"/>
            <a:ext cx="4670098" cy="11682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Tecnologías de Desarrollo e Implementación</a:t>
            </a:r>
            <a:endParaRPr/>
          </a:p>
        </p:txBody>
      </p:sp>
      <p:sp>
        <p:nvSpPr>
          <p:cNvPr id="164" name="Google Shape;164;p12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40080" y="2872899"/>
            <a:ext cx="4670097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</a:rPr>
              <a:t>Ocuparemos diferentes </a:t>
            </a:r>
            <a:r>
              <a:rPr lang="es-419" sz="2000">
                <a:solidFill>
                  <a:schemeClr val="dk1"/>
                </a:solidFill>
              </a:rPr>
              <a:t>tecnologías</a:t>
            </a:r>
            <a:r>
              <a:rPr lang="es-419" sz="2000">
                <a:solidFill>
                  <a:schemeClr val="dk1"/>
                </a:solidFill>
              </a:rPr>
              <a:t> para desarrollar nuestro proyecto, entre esos se encuentran los siguientes: wordpress, HTML, CSS, JavaScript.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</a:rPr>
              <a:t>Para poder llevar un control del proyecto, utilizamos herramientas para guardar lo realizado y la </a:t>
            </a:r>
            <a:r>
              <a:rPr lang="es-419" sz="2000">
                <a:solidFill>
                  <a:schemeClr val="dk1"/>
                </a:solidFill>
              </a:rPr>
              <a:t>planificación</a:t>
            </a:r>
            <a:r>
              <a:rPr lang="es-419" sz="2000">
                <a:solidFill>
                  <a:schemeClr val="dk1"/>
                </a:solidFill>
              </a:rPr>
              <a:t> en 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y trello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725" y="1059538"/>
            <a:ext cx="5831500" cy="47389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0c6dcdfd3_0_33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00c6dcdfd3_0_33"/>
          <p:cNvSpPr txBox="1"/>
          <p:nvPr>
            <p:ph type="title"/>
          </p:nvPr>
        </p:nvSpPr>
        <p:spPr>
          <a:xfrm>
            <a:off x="3760950" y="842995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diseños iniciales (Caso de uso)</a:t>
            </a:r>
            <a:endParaRPr sz="4700"/>
          </a:p>
        </p:txBody>
      </p:sp>
      <p:pic>
        <p:nvPicPr>
          <p:cNvPr id="173" name="Google Shape;173;g300c6dcdfd3_0_33" title="Sistema Gestión de Practicantes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300" y="1524000"/>
            <a:ext cx="5105400" cy="38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beba24151_1_5"/>
          <p:cNvSpPr txBox="1"/>
          <p:nvPr>
            <p:ph type="title"/>
          </p:nvPr>
        </p:nvSpPr>
        <p:spPr>
          <a:xfrm>
            <a:off x="3760950" y="36547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BPMN</a:t>
            </a:r>
            <a:endParaRPr sz="4700"/>
          </a:p>
        </p:txBody>
      </p:sp>
      <p:pic>
        <p:nvPicPr>
          <p:cNvPr id="180" name="Google Shape;180;g37beba24151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125" y="1046470"/>
            <a:ext cx="9789741" cy="5506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beba24151_1_15"/>
          <p:cNvSpPr txBox="1"/>
          <p:nvPr>
            <p:ph type="title"/>
          </p:nvPr>
        </p:nvSpPr>
        <p:spPr>
          <a:xfrm>
            <a:off x="3760950" y="33817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Modelo Base de Datos</a:t>
            </a:r>
            <a:endParaRPr sz="4700"/>
          </a:p>
        </p:txBody>
      </p:sp>
      <p:pic>
        <p:nvPicPr>
          <p:cNvPr id="187" name="Google Shape;187;g37beba24151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019170"/>
            <a:ext cx="870585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beba24151_1_23"/>
          <p:cNvSpPr txBox="1"/>
          <p:nvPr>
            <p:ph type="title"/>
          </p:nvPr>
        </p:nvSpPr>
        <p:spPr>
          <a:xfrm>
            <a:off x="3760950" y="36547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BPMN</a:t>
            </a:r>
            <a:endParaRPr sz="4700"/>
          </a:p>
        </p:txBody>
      </p:sp>
      <p:pic>
        <p:nvPicPr>
          <p:cNvPr id="194" name="Google Shape;194;g37beba24151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046470"/>
            <a:ext cx="6753225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beba24151_1_1082"/>
          <p:cNvSpPr txBox="1"/>
          <p:nvPr>
            <p:ph type="title"/>
          </p:nvPr>
        </p:nvSpPr>
        <p:spPr>
          <a:xfrm>
            <a:off x="4914900" y="404875"/>
            <a:ext cx="236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Conclusión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 txBox="1"/>
          <p:nvPr>
            <p:ph type="title"/>
          </p:nvPr>
        </p:nvSpPr>
        <p:spPr>
          <a:xfrm>
            <a:off x="476275" y="772300"/>
            <a:ext cx="49977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s-419" sz="3559">
                <a:latin typeface="Arial"/>
                <a:ea typeface="Arial"/>
                <a:cs typeface="Arial"/>
                <a:sym typeface="Arial"/>
              </a:rPr>
              <a:t>Contexto de negocio y Problema detectado</a:t>
            </a:r>
            <a:endParaRPr sz="35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 txBox="1"/>
          <p:nvPr/>
        </p:nvSpPr>
        <p:spPr>
          <a:xfrm>
            <a:off x="640075" y="2872900"/>
            <a:ext cx="46701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Contexto caso de negocio: Simutech se encarga de</a:t>
            </a:r>
            <a:r>
              <a:rPr lang="es-419" sz="2000">
                <a:solidFill>
                  <a:schemeClr val="dk1"/>
                </a:solidFill>
              </a:rPr>
              <a:t> prestar servicios de </a:t>
            </a:r>
            <a:r>
              <a:rPr lang="es-419" sz="2000">
                <a:solidFill>
                  <a:schemeClr val="dk1"/>
                </a:solidFill>
              </a:rPr>
              <a:t>prácticas</a:t>
            </a:r>
            <a:r>
              <a:rPr lang="es-419" sz="2000">
                <a:solidFill>
                  <a:schemeClr val="dk1"/>
                </a:solidFill>
              </a:rPr>
              <a:t> a empresas Ti para nuevos practicantes, ya que, se </a:t>
            </a:r>
            <a:r>
              <a:rPr lang="es-419" sz="2000">
                <a:solidFill>
                  <a:schemeClr val="dk1"/>
                </a:solidFill>
              </a:rPr>
              <a:t>encontró</a:t>
            </a:r>
            <a:r>
              <a:rPr lang="es-419" sz="2000">
                <a:solidFill>
                  <a:schemeClr val="dk1"/>
                </a:solidFill>
              </a:rPr>
              <a:t> la </a:t>
            </a:r>
            <a:r>
              <a:rPr lang="es-419" sz="2000">
                <a:solidFill>
                  <a:schemeClr val="dk1"/>
                </a:solidFill>
              </a:rPr>
              <a:t>problemática</a:t>
            </a:r>
            <a:r>
              <a:rPr lang="es-419" sz="2000">
                <a:solidFill>
                  <a:schemeClr val="dk1"/>
                </a:solidFill>
              </a:rPr>
              <a:t> en que algunos practicantes no llegan de lo mejor preparados a la </a:t>
            </a:r>
            <a:r>
              <a:rPr lang="es-419" sz="2000">
                <a:solidFill>
                  <a:schemeClr val="dk1"/>
                </a:solidFill>
              </a:rPr>
              <a:t>práctica</a:t>
            </a:r>
            <a:r>
              <a:rPr lang="es-419" sz="2000">
                <a:solidFill>
                  <a:schemeClr val="dk1"/>
                </a:solidFill>
              </a:rPr>
              <a:t>, por lo que se </a:t>
            </a:r>
            <a:r>
              <a:rPr lang="es-419" sz="2000">
                <a:solidFill>
                  <a:schemeClr val="dk1"/>
                </a:solidFill>
              </a:rPr>
              <a:t>creó </a:t>
            </a:r>
            <a:r>
              <a:rPr lang="es-419" sz="2000">
                <a:solidFill>
                  <a:schemeClr val="dk1"/>
                </a:solidFill>
              </a:rPr>
              <a:t>Simutech.  </a:t>
            </a:r>
            <a:endParaRPr i="0" sz="2300" u="none" cap="none" strike="noStrike">
              <a:solidFill>
                <a:srgbClr val="000000"/>
              </a:solidFill>
            </a:endParaRPr>
          </a:p>
        </p:txBody>
      </p:sp>
      <p:pic>
        <p:nvPicPr>
          <p:cNvPr id="68" name="Google Shape;6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975" y="1802162"/>
            <a:ext cx="6398425" cy="46914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8cc095438_0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378cc095438_0_0"/>
          <p:cNvSpPr txBox="1"/>
          <p:nvPr>
            <p:ph type="title"/>
          </p:nvPr>
        </p:nvSpPr>
        <p:spPr>
          <a:xfrm>
            <a:off x="640080" y="325369"/>
            <a:ext cx="43686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78cc095438_0_0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378cc095438_0_0"/>
          <p:cNvSpPr txBox="1"/>
          <p:nvPr/>
        </p:nvSpPr>
        <p:spPr>
          <a:xfrm>
            <a:off x="640080" y="2872899"/>
            <a:ext cx="4670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</a:rPr>
              <a:t>Nuestro objetivo </a:t>
            </a:r>
            <a:r>
              <a:rPr lang="es-419" sz="2000">
                <a:solidFill>
                  <a:schemeClr val="dk1"/>
                </a:solidFill>
              </a:rPr>
              <a:t>estratégico</a:t>
            </a:r>
            <a:r>
              <a:rPr lang="es-419" sz="2000">
                <a:solidFill>
                  <a:schemeClr val="dk1"/>
                </a:solidFill>
              </a:rPr>
              <a:t> es 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 una </a:t>
            </a:r>
            <a:r>
              <a:rPr lang="es-419" sz="2000">
                <a:solidFill>
                  <a:schemeClr val="dk1"/>
                </a:solidFill>
              </a:rPr>
              <a:t>página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</a:t>
            </a:r>
            <a:r>
              <a:rPr lang="es-419" sz="2000">
                <a:solidFill>
                  <a:schemeClr val="dk1"/>
                </a:solidFill>
              </a:rPr>
              <a:t> y </a:t>
            </a:r>
            <a:r>
              <a:rPr lang="es-419" sz="2000">
                <a:solidFill>
                  <a:schemeClr val="dk1"/>
                </a:solidFill>
              </a:rPr>
              <a:t>también su respectivo</a:t>
            </a:r>
            <a:r>
              <a:rPr lang="es-419" sz="2000">
                <a:solidFill>
                  <a:schemeClr val="dk1"/>
                </a:solidFill>
              </a:rPr>
              <a:t> formato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419" sz="2000">
                <a:solidFill>
                  <a:schemeClr val="dk1"/>
                </a:solidFill>
              </a:rPr>
              <a:t>móvil</a:t>
            </a:r>
            <a:r>
              <a:rPr lang="es-419"/>
              <a:t>,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</a:rPr>
              <a:t>Mientras que nuestro objetivo principal,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prepar</a:t>
            </a:r>
            <a:r>
              <a:rPr lang="es-419" sz="2000">
                <a:solidFill>
                  <a:schemeClr val="dk1"/>
                </a:solidFill>
              </a:rPr>
              <a:t>ar a los futuros programadores para que sean </a:t>
            </a:r>
            <a:r>
              <a:rPr lang="es-419" sz="2000">
                <a:solidFill>
                  <a:schemeClr val="dk1"/>
                </a:solidFill>
              </a:rPr>
              <a:t>más</a:t>
            </a:r>
            <a:r>
              <a:rPr lang="es-419" sz="2000">
                <a:solidFill>
                  <a:schemeClr val="dk1"/>
                </a:solidFill>
              </a:rPr>
              <a:t> capaces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378cc09543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475" y="1075438"/>
            <a:ext cx="6454200" cy="4707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8"/>
          <p:cNvSpPr txBox="1"/>
          <p:nvPr>
            <p:ph type="title"/>
          </p:nvPr>
        </p:nvSpPr>
        <p:spPr>
          <a:xfrm>
            <a:off x="555255" y="2543819"/>
            <a:ext cx="51561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/>
              <a:t>Esquema conceptual de la solución</a:t>
            </a:r>
            <a:endParaRPr/>
          </a:p>
        </p:txBody>
      </p:sp>
      <p:pic>
        <p:nvPicPr>
          <p:cNvPr id="84" name="Google Shape;84;p8" title="Esquema Simple Simute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950" y="850975"/>
            <a:ext cx="4514350" cy="53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6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Actores del proyecto</a:t>
            </a: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640080" y="2872899"/>
            <a:ext cx="4670097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Patrocinador  Cliente:</a:t>
            </a:r>
            <a:r>
              <a:rPr lang="es-419" sz="2000">
                <a:solidFill>
                  <a:schemeClr val="dk1"/>
                </a:solidFill>
              </a:rPr>
              <a:t> Empresas TI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Stakeholder´s: practicantes</a:t>
            </a:r>
            <a:r>
              <a:rPr lang="es-419" sz="2000">
                <a:solidFill>
                  <a:schemeClr val="dk1"/>
                </a:solidFill>
              </a:rPr>
              <a:t>, empresas TI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principal de proyecto: L</a:t>
            </a:r>
            <a:r>
              <a:rPr lang="es-419" sz="2000">
                <a:solidFill>
                  <a:schemeClr val="dk1"/>
                </a:solidFill>
              </a:rPr>
              <a:t>aureano Caquis, equipo Simutech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675" y="1294192"/>
            <a:ext cx="5739424" cy="42696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41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rincipales épicas</a:t>
            </a:r>
            <a:endParaRPr/>
          </a:p>
        </p:txBody>
      </p:sp>
      <p:sp>
        <p:nvSpPr>
          <p:cNvPr id="100" name="Google Shape;100;p7"/>
          <p:cNvSpPr txBox="1"/>
          <p:nvPr/>
        </p:nvSpPr>
        <p:spPr>
          <a:xfrm>
            <a:off x="640080" y="2872899"/>
            <a:ext cx="4670097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419" sz="2000">
                <a:solidFill>
                  <a:schemeClr val="dk1"/>
                </a:solidFill>
              </a:rPr>
              <a:t>Versión compatible con móviles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419" sz="2000">
                <a:solidFill>
                  <a:schemeClr val="dk1"/>
                </a:solidFill>
              </a:rPr>
              <a:t>Implementación</a:t>
            </a:r>
            <a:r>
              <a:rPr lang="es-419" sz="2000">
                <a:solidFill>
                  <a:schemeClr val="dk1"/>
                </a:solidFill>
              </a:rPr>
              <a:t> de diferentes vistas del sistema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Funciones clave del sistema implementadas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419" sz="2000">
                <a:solidFill>
                  <a:schemeClr val="dk1"/>
                </a:solidFill>
              </a:rPr>
              <a:t>Gestión de Cursos y Capacitaciones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419" sz="2000">
                <a:solidFill>
                  <a:schemeClr val="dk1"/>
                </a:solidFill>
              </a:rPr>
              <a:t>Progreso y Evaluación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419" sz="2000">
                <a:solidFill>
                  <a:schemeClr val="dk1"/>
                </a:solidFill>
              </a:rPr>
              <a:t>Reportes y Seguimiento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525" y="2282200"/>
            <a:ext cx="4876800" cy="36498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 txBox="1"/>
          <p:nvPr>
            <p:ph type="title"/>
          </p:nvPr>
        </p:nvSpPr>
        <p:spPr>
          <a:xfrm>
            <a:off x="640080" y="325369"/>
            <a:ext cx="43686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3600">
                <a:latin typeface="Arial"/>
                <a:ea typeface="Arial"/>
                <a:cs typeface="Arial"/>
                <a:sym typeface="Arial"/>
              </a:rPr>
              <a:t>Perfil de Actores Usuarios</a:t>
            </a:r>
            <a:endParaRPr/>
          </a:p>
        </p:txBody>
      </p:sp>
      <p:sp>
        <p:nvSpPr>
          <p:cNvPr id="108" name="Google Shape;108;p9"/>
          <p:cNvSpPr txBox="1"/>
          <p:nvPr/>
        </p:nvSpPr>
        <p:spPr>
          <a:xfrm>
            <a:off x="640075" y="2726375"/>
            <a:ext cx="74748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 identificado diferentes tipos de perfiles de usuarios que buscamos en este proyecto, en los que son: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Practicante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Gestor TI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7900" y="3024650"/>
            <a:ext cx="2381250" cy="23812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0c6dcdfd3_0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300c6dcdfd3_0_0"/>
          <p:cNvSpPr txBox="1"/>
          <p:nvPr>
            <p:ph type="title"/>
          </p:nvPr>
        </p:nvSpPr>
        <p:spPr>
          <a:xfrm>
            <a:off x="3605849" y="325375"/>
            <a:ext cx="49773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41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rincipales historias de usuarios por épicas</a:t>
            </a:r>
            <a:endParaRPr/>
          </a:p>
        </p:txBody>
      </p:sp>
      <p:sp>
        <p:nvSpPr>
          <p:cNvPr id="116" name="Google Shape;116;g300c6dcdfd3_0_0"/>
          <p:cNvSpPr txBox="1"/>
          <p:nvPr/>
        </p:nvSpPr>
        <p:spPr>
          <a:xfrm>
            <a:off x="640073" y="2910000"/>
            <a:ext cx="60615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419" sz="2000">
                <a:solidFill>
                  <a:schemeClr val="dk1"/>
                </a:solidFill>
              </a:rPr>
              <a:t>Versión compatible con móviles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419" sz="2000">
                <a:solidFill>
                  <a:schemeClr val="dk1"/>
                </a:solidFill>
              </a:rPr>
              <a:t>Implementación de diferentes vistas del sistema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419" sz="2000">
                <a:solidFill>
                  <a:schemeClr val="dk1"/>
                </a:solidFill>
              </a:rPr>
              <a:t>Funciones clave del sistema implementadas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419" sz="2000">
                <a:solidFill>
                  <a:schemeClr val="dk1"/>
                </a:solidFill>
              </a:rPr>
              <a:t>Gestión de Cursos y Capacitaciones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419" sz="2000">
                <a:solidFill>
                  <a:schemeClr val="dk1"/>
                </a:solidFill>
              </a:rPr>
              <a:t>Progreso y Evaluación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419" sz="2000">
                <a:solidFill>
                  <a:schemeClr val="dk1"/>
                </a:solidFill>
              </a:rPr>
              <a:t>Reportes y Seguimiento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300c6dcdfd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250" y="2910000"/>
            <a:ext cx="4422675" cy="3320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"/>
          <p:cNvSpPr txBox="1"/>
          <p:nvPr>
            <p:ph type="title"/>
          </p:nvPr>
        </p:nvSpPr>
        <p:spPr>
          <a:xfrm>
            <a:off x="640080" y="325369"/>
            <a:ext cx="3203894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y artefactos del sistema</a:t>
            </a:r>
            <a:endParaRPr/>
          </a:p>
        </p:txBody>
      </p:sp>
      <p:pic>
        <p:nvPicPr>
          <p:cNvPr id="124" name="Google Shape;124;p10"/>
          <p:cNvPicPr preferRelativeResize="0"/>
          <p:nvPr/>
        </p:nvPicPr>
        <p:blipFill rotWithShape="1">
          <a:blip r:embed="rId4">
            <a:alphaModFix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25" name="Google Shape;125;p10"/>
          <p:cNvGrpSpPr/>
          <p:nvPr/>
        </p:nvGrpSpPr>
        <p:grpSpPr>
          <a:xfrm>
            <a:off x="3614996" y="1115551"/>
            <a:ext cx="8127999" cy="5415491"/>
            <a:chOff x="0" y="1587"/>
            <a:chExt cx="8127999" cy="5415491"/>
          </a:xfrm>
        </p:grpSpPr>
        <p:sp>
          <p:nvSpPr>
            <p:cNvPr id="126" name="Google Shape;126;p10"/>
            <p:cNvSpPr/>
            <p:nvPr/>
          </p:nvSpPr>
          <p:spPr>
            <a:xfrm>
              <a:off x="3251199" y="1587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8627"/>
              </a:srgbClr>
            </a:solidFill>
            <a:ln cap="flat" cmpd="sng" w="25400">
              <a:solidFill>
                <a:srgbClr val="DED3D3">
                  <a:alpha val="88627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0"/>
            <p:cNvSpPr txBox="1"/>
            <p:nvPr/>
          </p:nvSpPr>
          <p:spPr>
            <a:xfrm>
              <a:off x="3251199" y="159014"/>
              <a:ext cx="4404519" cy="944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1016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s-419" sz="1300"/>
                <a:t>Mockup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s-419" sz="1300"/>
                <a:t>Código</a:t>
              </a:r>
              <a:r>
                <a:rPr lang="es-419" sz="1300"/>
                <a:t> HTML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s-419" sz="1300"/>
                <a:t>Casos de uso</a:t>
              </a:r>
              <a:endParaRPr sz="1300"/>
            </a:p>
            <a:p>
              <a:pPr indent="0" lvl="0" marL="9144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0" y="1587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0"/>
            <p:cNvSpPr txBox="1"/>
            <p:nvPr/>
          </p:nvSpPr>
          <p:spPr>
            <a:xfrm>
              <a:off x="61480" y="63067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Frontend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3251199" y="1386945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8627"/>
              </a:srgbClr>
            </a:solidFill>
            <a:ln cap="flat" cmpd="sng" w="25400">
              <a:solidFill>
                <a:srgbClr val="DED3D3">
                  <a:alpha val="88627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0"/>
            <p:cNvSpPr txBox="1"/>
            <p:nvPr/>
          </p:nvSpPr>
          <p:spPr>
            <a:xfrm>
              <a:off x="3251199" y="1544372"/>
              <a:ext cx="4404519" cy="944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1016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s-419" sz="1300"/>
                <a:t>Código</a:t>
              </a:r>
              <a:r>
                <a:rPr lang="es-419" sz="1300"/>
                <a:t> fuente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s-419" sz="1300"/>
                <a:t>Pruebas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0" y="1386945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0"/>
            <p:cNvSpPr txBox="1"/>
            <p:nvPr/>
          </p:nvSpPr>
          <p:spPr>
            <a:xfrm>
              <a:off x="61480" y="1448425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App </a:t>
              </a:r>
              <a:r>
                <a:rPr lang="es-419" sz="3200">
                  <a:solidFill>
                    <a:schemeClr val="lt1"/>
                  </a:solidFill>
                </a:rPr>
                <a:t>móvil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3251199" y="2772304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8627"/>
              </a:srgbClr>
            </a:solidFill>
            <a:ln cap="flat" cmpd="sng" w="25400">
              <a:solidFill>
                <a:srgbClr val="DED3D3">
                  <a:alpha val="88627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0"/>
            <p:cNvSpPr txBox="1"/>
            <p:nvPr/>
          </p:nvSpPr>
          <p:spPr>
            <a:xfrm>
              <a:off x="3251199" y="2929731"/>
              <a:ext cx="44046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1016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s-419" sz="1300"/>
                <a:t>Api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s-419" sz="1300"/>
                <a:t>Diagrama de clases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s-419" sz="1300"/>
                <a:t>Pruebas 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0" y="2772304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0"/>
            <p:cNvSpPr txBox="1"/>
            <p:nvPr/>
          </p:nvSpPr>
          <p:spPr>
            <a:xfrm>
              <a:off x="61480" y="2833784"/>
              <a:ext cx="3128100" cy="11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Backend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3251199" y="4157662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8627"/>
              </a:srgbClr>
            </a:solidFill>
            <a:ln cap="flat" cmpd="sng" w="25400">
              <a:solidFill>
                <a:srgbClr val="DED3D3">
                  <a:alpha val="88627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0"/>
            <p:cNvSpPr txBox="1"/>
            <p:nvPr/>
          </p:nvSpPr>
          <p:spPr>
            <a:xfrm>
              <a:off x="3251199" y="4315089"/>
              <a:ext cx="44046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1016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s-419" sz="1300"/>
                <a:t>Modelo entidad-</a:t>
              </a:r>
              <a:r>
                <a:rPr lang="es-419" sz="1300"/>
                <a:t>relación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Char char="•"/>
              </a:pPr>
              <a:r>
                <a:rPr lang="es-419" sz="1300"/>
                <a:t>Plan de respaldo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0" y="4157662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0"/>
            <p:cNvSpPr txBox="1"/>
            <p:nvPr/>
          </p:nvSpPr>
          <p:spPr>
            <a:xfrm>
              <a:off x="61480" y="4219142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Base de datos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2023-03-15T01:31:11Z</dcterms:created>
  <dc:creator>Christian Lazcano</dc:creator>
</cp:coreProperties>
</file>